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93" r:id="rId35"/>
    <p:sldId id="288" r:id="rId36"/>
    <p:sldId id="294" r:id="rId37"/>
    <p:sldId id="295" r:id="rId38"/>
    <p:sldId id="296" r:id="rId39"/>
    <p:sldId id="289" r:id="rId40"/>
    <p:sldId id="297" r:id="rId41"/>
    <p:sldId id="290" r:id="rId42"/>
    <p:sldId id="291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0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F8A1E-4ED8-44F4-AAEF-D8524FDB1B5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E4362-18F4-4D75-B39E-DF5550B07F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BC3F3-5665-4DDD-B662-C7FDBF149D91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28800"/>
            <a:ext cx="6400800" cy="3810000"/>
          </a:xfrm>
        </p:spPr>
        <p:txBody>
          <a:bodyPr>
            <a:normAutofit lnSpcReduction="1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COURSE CODE: ETEE-207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By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Mr. LALIT AGARWAL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EEE, MAIT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10668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CIRCUIT AND SYSTEMS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DIFFERENTIAL EQUATIONS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34400" cy="5562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For the circuit analysis calculation in the classical method, it is necessary to be familiar with the mathematical concept of differential equations and the solution techniques. </a:t>
            </a:r>
            <a:endParaRPr lang="en-US" dirty="0"/>
          </a:p>
        </p:txBody>
      </p:sp>
      <p:pic>
        <p:nvPicPr>
          <p:cNvPr id="4" name="Picture 3" descr="type 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438400"/>
            <a:ext cx="6100319" cy="1824926"/>
          </a:xfrm>
          <a:prstGeom prst="rect">
            <a:avLst/>
          </a:prstGeom>
        </p:spPr>
      </p:pic>
      <p:pic>
        <p:nvPicPr>
          <p:cNvPr id="5" name="Picture 4" descr="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4343400"/>
            <a:ext cx="8345454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ype 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381999" cy="601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ype 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685800"/>
            <a:ext cx="8382000" cy="51053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INITIAL CONDITIONS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3340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Initial conditions are used to calculate the value of arbitrary constants in the general solution of differential equations.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 number of initial conditions required =  Order of the differential equation for a unique solution.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PROCEDURE TO EVALUATE INITIAL CONDITIONS: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/>
              <a:t>Replace all the inductors with open circuits or with the current generators having the value of current flowing at  </a:t>
            </a:r>
          </a:p>
          <a:p>
            <a:pPr algn="just">
              <a:buNone/>
            </a:pPr>
            <a:r>
              <a:rPr lang="en-US" dirty="0" smtClean="0"/>
              <a:t>    t = 0</a:t>
            </a:r>
            <a:r>
              <a:rPr lang="en-US" baseline="30000" dirty="0" smtClean="0"/>
              <a:t>+    </a:t>
            </a:r>
            <a:r>
              <a:rPr lang="en-US" dirty="0" smtClean="0"/>
              <a:t>  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/>
              <a:t>Replace all the capacitors with short circuits or with voltage sources having the value V</a:t>
            </a:r>
            <a:r>
              <a:rPr lang="en-US" baseline="-25000" dirty="0" smtClean="0"/>
              <a:t>0</a:t>
            </a:r>
            <a:r>
              <a:rPr lang="en-US" dirty="0" smtClean="0"/>
              <a:t> = q</a:t>
            </a:r>
            <a:r>
              <a:rPr lang="en-US" baseline="-25000" dirty="0" smtClean="0"/>
              <a:t>0</a:t>
            </a:r>
            <a:r>
              <a:rPr lang="en-US" dirty="0" smtClean="0"/>
              <a:t>/C if there is an initial charge, q</a:t>
            </a:r>
            <a:r>
              <a:rPr lang="en-US" baseline="-25000" dirty="0" smtClean="0"/>
              <a:t>0</a:t>
            </a:r>
            <a:r>
              <a:rPr lang="en-US" dirty="0" smtClean="0"/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/>
              <a:t>Resistors are left in the network without change.</a:t>
            </a:r>
          </a:p>
          <a:p>
            <a:pPr algn="just">
              <a:buFont typeface="Wingdings" pitchFamily="2" charset="2"/>
              <a:buChar char="§"/>
            </a:pPr>
            <a:endParaRPr lang="en-US" baseline="30000" dirty="0" smtClean="0"/>
          </a:p>
          <a:p>
            <a:pPr algn="just">
              <a:buFont typeface="Wingdings" pitchFamily="2" charset="2"/>
              <a:buChar char="§"/>
            </a:pPr>
            <a:endParaRPr lang="en-US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q ckt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4801" y="304800"/>
            <a:ext cx="8610600" cy="617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TRANSIENT RESPONSE OF R-L CIRCUIT HAVING DC EXCITATION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768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1) </a:t>
            </a:r>
            <a:r>
              <a:rPr lang="en-US" dirty="0" smtClean="0"/>
              <a:t>Consider a series R-L circuit shown in figure below. The switch is closed at time t = 0. Find the current </a:t>
            </a:r>
            <a:r>
              <a:rPr lang="en-US" dirty="0" err="1" smtClean="0"/>
              <a:t>i</a:t>
            </a:r>
            <a:r>
              <a:rPr lang="en-US" dirty="0" smtClean="0"/>
              <a:t>(t)  and voltage across the resistor and inductor.</a:t>
            </a:r>
          </a:p>
          <a:p>
            <a:pPr algn="just">
              <a:buNone/>
            </a:pP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 descr="rl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71800"/>
            <a:ext cx="5802987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SOLUTION(1)</a:t>
            </a:r>
            <a:endParaRPr lang="en-US" b="1" dirty="0"/>
          </a:p>
        </p:txBody>
      </p:sp>
      <p:pic>
        <p:nvPicPr>
          <p:cNvPr id="4" name="Content Placeholder 3" descr="Sol 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200" y="1219200"/>
            <a:ext cx="7696200" cy="50973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200" y="762000"/>
            <a:ext cx="7273031" cy="5675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8100811" cy="5638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57200"/>
            <a:ext cx="7772400" cy="5867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sz="4000" b="1" dirty="0" smtClean="0"/>
              <a:t>Ex 2) </a:t>
            </a:r>
            <a:r>
              <a:rPr lang="en-US" sz="4000" dirty="0" smtClean="0"/>
              <a:t> A </a:t>
            </a:r>
            <a:r>
              <a:rPr lang="en-US" sz="4000" dirty="0" err="1" smtClean="0"/>
              <a:t>d.c</a:t>
            </a:r>
            <a:r>
              <a:rPr lang="en-US" sz="4000" dirty="0" smtClean="0"/>
              <a:t>. voltage of 200 V is suddenly applied to a series R-L circuit having R = 20 </a:t>
            </a:r>
            <a:r>
              <a:rPr lang="el-GR" sz="4000" dirty="0" smtClean="0"/>
              <a:t>Ω</a:t>
            </a:r>
            <a:r>
              <a:rPr lang="en-US" sz="4000" dirty="0" smtClean="0"/>
              <a:t> and inductance 0.2 H. Determine the voltage drop across the inductor at the instant of switching on and  0.02 sec. later.</a:t>
            </a:r>
          </a:p>
          <a:p>
            <a:pPr algn="just">
              <a:buNone/>
            </a:pPr>
            <a:r>
              <a:rPr lang="en-US" dirty="0" smtClean="0"/>
              <a:t>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85800"/>
            <a:ext cx="7772400" cy="53340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7200" dirty="0" smtClean="0"/>
          </a:p>
          <a:p>
            <a:pPr algn="ctr">
              <a:buNone/>
            </a:pPr>
            <a:r>
              <a:rPr lang="en-US" sz="8800" smtClean="0"/>
              <a:t>LECTURE- 6,7,8 </a:t>
            </a:r>
            <a:r>
              <a:rPr lang="en-US" sz="8800" dirty="0" smtClean="0"/>
              <a:t>&amp;9</a:t>
            </a:r>
            <a:endParaRPr lang="en-US" sz="8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762000"/>
            <a:ext cx="7772400" cy="579120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Initially the inductor behaves as an open circuit at t = 0+ ,</a:t>
            </a:r>
          </a:p>
          <a:p>
            <a:pPr algn="just">
              <a:buNone/>
            </a:pPr>
            <a:r>
              <a:rPr lang="en-US" dirty="0" smtClean="0"/>
              <a:t>        then  </a:t>
            </a:r>
            <a:r>
              <a:rPr lang="en-US" dirty="0" err="1" smtClean="0"/>
              <a:t>i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= 0</a:t>
            </a:r>
          </a:p>
          <a:p>
            <a:pPr algn="just">
              <a:buNone/>
            </a:pPr>
            <a:r>
              <a:rPr lang="en-US" dirty="0" smtClean="0"/>
              <a:t>Therefore, at the instant of switching, the voltage drop across inductor is = 200 V</a:t>
            </a:r>
          </a:p>
          <a:p>
            <a:pPr algn="just">
              <a:buNone/>
            </a:pPr>
            <a:r>
              <a:rPr lang="en-US" dirty="0" smtClean="0"/>
              <a:t>Now, after the instant of switching the current is given by,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r>
              <a:rPr lang="en-US" dirty="0" smtClean="0"/>
              <a:t>The voltage across the inductor after 0.02 sec from switching is given as:</a:t>
            </a:r>
          </a:p>
          <a:p>
            <a:pPr algn="just">
              <a:buNone/>
            </a:pPr>
            <a:r>
              <a:rPr lang="en-US" dirty="0" smtClean="0"/>
              <a:t>  L </a:t>
            </a:r>
            <a:r>
              <a:rPr lang="en-US" i="1" dirty="0" err="1" smtClean="0"/>
              <a:t>di</a:t>
            </a:r>
            <a:r>
              <a:rPr lang="en-US" i="1" dirty="0" smtClean="0"/>
              <a:t> (0.02) / </a:t>
            </a:r>
            <a:r>
              <a:rPr lang="en-US" i="1" dirty="0" err="1" smtClean="0"/>
              <a:t>dt</a:t>
            </a:r>
            <a:r>
              <a:rPr lang="en-US" dirty="0" smtClean="0"/>
              <a:t>  = 200 – 20  *  8.646 = 27 V</a:t>
            </a:r>
            <a:endParaRPr lang="en-US" dirty="0"/>
          </a:p>
        </p:txBody>
      </p:sp>
      <p:pic>
        <p:nvPicPr>
          <p:cNvPr id="4" name="Picture 3" descr="sol 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819400"/>
            <a:ext cx="5893208" cy="2379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TRANSIENT RESPONSE OF SERIES R-C CIRCUIT HAVING DC EXCITATIION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00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3) </a:t>
            </a:r>
            <a:r>
              <a:rPr lang="en-US" dirty="0" smtClean="0"/>
              <a:t>Consider a series R-C circuit as shown in figure below. The switch ‘S’ is closed at time t = 0. Find the current </a:t>
            </a:r>
            <a:r>
              <a:rPr lang="en-US" dirty="0" err="1" smtClean="0"/>
              <a:t>i</a:t>
            </a:r>
            <a:r>
              <a:rPr lang="en-US" dirty="0" smtClean="0"/>
              <a:t>(t) and voltage across resistor and capacitor.</a:t>
            </a:r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71800"/>
            <a:ext cx="5803123" cy="2873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76400" y="228600"/>
            <a:ext cx="6324600" cy="62822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838200"/>
            <a:ext cx="7772400" cy="541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 smtClean="0"/>
              <a:t>TRANSIENT RESPONSE OF R-L-C CIRCUIT HAVING DC EXCITATION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292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4) </a:t>
            </a:r>
            <a:r>
              <a:rPr lang="en-US" dirty="0" smtClean="0"/>
              <a:t>Consider the series R-L-C circuit shown in figure below. Given that;</a:t>
            </a:r>
          </a:p>
          <a:p>
            <a:pPr algn="just">
              <a:buNone/>
            </a:pPr>
            <a:r>
              <a:rPr lang="en-US" dirty="0" smtClean="0"/>
              <a:t>    V</a:t>
            </a:r>
            <a:r>
              <a:rPr lang="en-US" sz="3200" baseline="-25000" dirty="0" smtClean="0"/>
              <a:t>s</a:t>
            </a:r>
            <a:r>
              <a:rPr lang="en-US" dirty="0" smtClean="0"/>
              <a:t> = 2 V;  R =  6 </a:t>
            </a:r>
            <a:r>
              <a:rPr lang="el-GR" dirty="0" smtClean="0"/>
              <a:t>Ω</a:t>
            </a:r>
            <a:r>
              <a:rPr lang="en-US" dirty="0" smtClean="0"/>
              <a:t> ; L = 2 H ;  C = 0.25 F</a:t>
            </a:r>
          </a:p>
          <a:p>
            <a:pPr algn="just">
              <a:buNone/>
            </a:pPr>
            <a:r>
              <a:rPr lang="en-US" b="1" dirty="0" smtClean="0"/>
              <a:t>    </a:t>
            </a:r>
            <a:r>
              <a:rPr lang="en-US" dirty="0" smtClean="0"/>
              <a:t> Determine </a:t>
            </a:r>
            <a:r>
              <a:rPr lang="en-US" dirty="0" err="1" smtClean="0"/>
              <a:t>i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); </a:t>
            </a:r>
            <a:r>
              <a:rPr lang="en-US" dirty="0" err="1" smtClean="0"/>
              <a:t>di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), d</a:t>
            </a:r>
            <a:r>
              <a:rPr lang="en-US" baseline="30000" dirty="0" smtClean="0"/>
              <a:t>2</a:t>
            </a:r>
            <a:r>
              <a:rPr lang="en-US" dirty="0" smtClean="0"/>
              <a:t>i/dt</a:t>
            </a:r>
            <a:r>
              <a:rPr lang="en-US" baseline="30000" dirty="0" smtClean="0"/>
              <a:t>2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and </a:t>
            </a:r>
            <a:r>
              <a:rPr lang="en-US" dirty="0" err="1" smtClean="0"/>
              <a:t>i</a:t>
            </a:r>
            <a:r>
              <a:rPr lang="en-US" dirty="0" smtClean="0"/>
              <a:t>(t).</a:t>
            </a:r>
          </a:p>
          <a:p>
            <a:pPr algn="just">
              <a:buNone/>
            </a:pPr>
            <a:endParaRPr lang="en-US" dirty="0" smtClean="0"/>
          </a:p>
        </p:txBody>
      </p:sp>
      <p:pic>
        <p:nvPicPr>
          <p:cNvPr id="4" name="Picture 3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3429000"/>
            <a:ext cx="5715000" cy="268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457201"/>
            <a:ext cx="8153400" cy="601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9600" y="304800"/>
            <a:ext cx="8077200" cy="6324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078033"/>
            <a:ext cx="7772400" cy="45495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09600"/>
            <a:ext cx="7772400" cy="5867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5) </a:t>
            </a:r>
            <a:r>
              <a:rPr lang="en-US" dirty="0" smtClean="0"/>
              <a:t> In the circuit shown in figure below, switch ‘S’ is changed from position ‘a’ to ‘b’ at t = 0 . Find the values of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di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, and d</a:t>
            </a:r>
            <a:r>
              <a:rPr lang="en-US" baseline="30000" dirty="0" smtClean="0"/>
              <a:t>2</a:t>
            </a:r>
            <a:r>
              <a:rPr lang="en-US" dirty="0" smtClean="0"/>
              <a:t>i/dt</a:t>
            </a:r>
            <a:r>
              <a:rPr lang="en-US" baseline="30000" dirty="0" smtClean="0"/>
              <a:t>2</a:t>
            </a:r>
            <a:r>
              <a:rPr lang="en-US" dirty="0" smtClean="0"/>
              <a:t> at t = 0</a:t>
            </a:r>
            <a:r>
              <a:rPr lang="en-US" baseline="30000" dirty="0" smtClean="0"/>
              <a:t>+</a:t>
            </a:r>
          </a:p>
          <a:p>
            <a:pPr algn="just">
              <a:buFont typeface="Wingdings" pitchFamily="2" charset="2"/>
              <a:buChar char="Ø"/>
            </a:pPr>
            <a:endParaRPr lang="en-US" baseline="30000" dirty="0" smtClean="0"/>
          </a:p>
          <a:p>
            <a:pPr algn="just">
              <a:buNone/>
            </a:pPr>
            <a:endParaRPr lang="en-US" baseline="30000" dirty="0" smtClean="0"/>
          </a:p>
        </p:txBody>
      </p:sp>
      <p:pic>
        <p:nvPicPr>
          <p:cNvPr id="4" name="Picture 3" descr="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0"/>
            <a:ext cx="5973581" cy="3572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ol 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200" y="228600"/>
            <a:ext cx="8001000" cy="6324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762000"/>
            <a:ext cx="7772400" cy="52578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400" dirty="0" smtClean="0"/>
          </a:p>
          <a:p>
            <a:pPr algn="ctr">
              <a:buNone/>
            </a:pPr>
            <a:r>
              <a:rPr lang="en-US" sz="6600" dirty="0" smtClean="0"/>
              <a:t>CIRCUIT ANALYSIS</a:t>
            </a:r>
          </a:p>
          <a:p>
            <a:pPr algn="ctr">
              <a:buNone/>
            </a:pPr>
            <a:r>
              <a:rPr lang="en-US" sz="6600" dirty="0" smtClean="0"/>
              <a:t>BY</a:t>
            </a:r>
          </a:p>
          <a:p>
            <a:pPr algn="ctr">
              <a:buNone/>
            </a:pPr>
            <a:r>
              <a:rPr lang="en-US" sz="6600" dirty="0" smtClean="0"/>
              <a:t>CLASSICAL METHOD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944843"/>
            <a:ext cx="7772400" cy="48921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838200"/>
            <a:ext cx="7772400" cy="44015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85800"/>
            <a:ext cx="7772400" cy="53340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6) </a:t>
            </a:r>
            <a:r>
              <a:rPr lang="en-US" dirty="0" smtClean="0"/>
              <a:t>In the network shown in fig below , switch ‘S’ is closed at t = 0, a steady state current having previously been attained. Solve for the current as a function of time.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 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5526"/>
            <a:ext cx="3505200" cy="4211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6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200" y="304800"/>
            <a:ext cx="7772400" cy="624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6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9200" y="152400"/>
            <a:ext cx="64770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7) </a:t>
            </a:r>
            <a:r>
              <a:rPr lang="en-US" dirty="0" smtClean="0"/>
              <a:t> Using classical method of solution of differential equations, find the value of </a:t>
            </a:r>
            <a:r>
              <a:rPr lang="en-US" dirty="0" err="1" smtClean="0"/>
              <a:t>v</a:t>
            </a:r>
            <a:r>
              <a:rPr lang="en-US" sz="3200" baseline="-25000" dirty="0" err="1" smtClean="0"/>
              <a:t>c</a:t>
            </a:r>
            <a:r>
              <a:rPr lang="en-US" sz="3200" baseline="-25000" dirty="0" smtClean="0"/>
              <a:t> </a:t>
            </a:r>
            <a:r>
              <a:rPr lang="en-US" dirty="0" smtClean="0"/>
              <a:t>(t) for t &gt; 0 in the circuit shown in figure below. Assume initial condition </a:t>
            </a:r>
            <a:r>
              <a:rPr lang="en-US" dirty="0" err="1" smtClean="0"/>
              <a:t>v</a:t>
            </a:r>
            <a:r>
              <a:rPr lang="en-US" sz="3200" baseline="-25000" dirty="0" err="1" smtClean="0"/>
              <a:t>c</a:t>
            </a:r>
            <a:r>
              <a:rPr lang="en-US" sz="3200" baseline="-25000" dirty="0" smtClean="0"/>
              <a:t> </a:t>
            </a:r>
            <a:r>
              <a:rPr lang="en-US" dirty="0" smtClean="0"/>
              <a:t>(0</a:t>
            </a:r>
            <a:r>
              <a:rPr lang="en-US" baseline="30000" dirty="0" smtClean="0"/>
              <a:t>-</a:t>
            </a:r>
            <a:r>
              <a:rPr lang="en-US" dirty="0" smtClean="0"/>
              <a:t>) = 9 V.</a:t>
            </a:r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 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602778" cy="3727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7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36708" y="533400"/>
            <a:ext cx="7527783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7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200" y="685800"/>
            <a:ext cx="7797392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7c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00200" y="304799"/>
            <a:ext cx="6934200" cy="61462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09600"/>
            <a:ext cx="7772400" cy="56388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8) </a:t>
            </a:r>
            <a:r>
              <a:rPr lang="en-US" dirty="0" smtClean="0"/>
              <a:t>In the fig shown below, the switch ‘S’ is closed at t = 0. Find the time when the current from the battery reaches to 500 </a:t>
            </a:r>
            <a:r>
              <a:rPr lang="en-US" dirty="0" err="1" smtClean="0"/>
              <a:t>mA</a:t>
            </a:r>
            <a:r>
              <a:rPr lang="en-US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None/>
            </a:pPr>
            <a:endParaRPr lang="en-US" b="1" dirty="0"/>
          </a:p>
        </p:txBody>
      </p:sp>
      <p:pic>
        <p:nvPicPr>
          <p:cNvPr id="4" name="Picture 3" descr="Q 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09800"/>
            <a:ext cx="5917280" cy="3351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09600"/>
            <a:ext cx="7772400" cy="54102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What is transient?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What are the transient and steady states?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What is Transient response?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What is steady state response?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What do you mean by opening and closing of the switch?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8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71600" y="144225"/>
            <a:ext cx="7010400" cy="64330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9) </a:t>
            </a:r>
            <a:r>
              <a:rPr lang="en-US" dirty="0" smtClean="0"/>
              <a:t> In the fig shown below, the switch has been in position ‘1’ for a long time. It is moved to position ‘2’ at t = 0 . Obtain the expression for the current for t &gt; 0.</a:t>
            </a:r>
            <a:endParaRPr lang="en-US" b="1" dirty="0"/>
          </a:p>
        </p:txBody>
      </p:sp>
      <p:pic>
        <p:nvPicPr>
          <p:cNvPr id="4" name="Picture 3" descr="Q 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05000"/>
            <a:ext cx="5486400" cy="3667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ol 9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228600"/>
            <a:ext cx="6705600" cy="6324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10) </a:t>
            </a:r>
            <a:r>
              <a:rPr lang="en-US" dirty="0" smtClean="0"/>
              <a:t>The circuit shown in fig below reaches a steady state in position ‘2’ and at t = 0 the switch ‘S’ is moved to position ‘1’. Find the current </a:t>
            </a:r>
            <a:r>
              <a:rPr lang="en-US" dirty="0" err="1" smtClean="0"/>
              <a:t>i</a:t>
            </a:r>
            <a:r>
              <a:rPr lang="en-US" dirty="0" smtClean="0"/>
              <a:t>(t).</a:t>
            </a:r>
          </a:p>
          <a:p>
            <a:pPr algn="just">
              <a:buNone/>
            </a:pPr>
            <a:r>
              <a:rPr lang="en-US" dirty="0" smtClean="0"/>
              <a:t> </a:t>
            </a:r>
            <a:endParaRPr lang="en-US" b="1" dirty="0"/>
          </a:p>
        </p:txBody>
      </p:sp>
      <p:pic>
        <p:nvPicPr>
          <p:cNvPr id="4" name="Picture 3" descr="Q 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57400"/>
            <a:ext cx="5486400" cy="2928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10a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59453" y="457200"/>
            <a:ext cx="6929893" cy="5867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10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609600"/>
            <a:ext cx="7924800" cy="57150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 11</a:t>
            </a:r>
            <a:endParaRPr lang="en-US" b="1" dirty="0"/>
          </a:p>
        </p:txBody>
      </p:sp>
      <p:pic>
        <p:nvPicPr>
          <p:cNvPr id="4" name="Content Placeholder 3" descr="Q 1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371600"/>
            <a:ext cx="7467600" cy="4437529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r>
              <a:rPr lang="en-US" dirty="0" smtClean="0"/>
              <a:t>SOLUTION 11</a:t>
            </a:r>
            <a:endParaRPr lang="en-US" dirty="0"/>
          </a:p>
        </p:txBody>
      </p:sp>
      <p:pic>
        <p:nvPicPr>
          <p:cNvPr id="4" name="Content Placeholder 3" descr="sol 11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9600" y="1447800"/>
            <a:ext cx="8077200" cy="44958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11 b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355600"/>
            <a:ext cx="7620000" cy="5359400"/>
          </a:xfrm>
        </p:spPr>
      </p:pic>
      <p:pic>
        <p:nvPicPr>
          <p:cNvPr id="5" name="Content Placeholder 3" descr="sol 11c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5715000"/>
            <a:ext cx="4343400" cy="7929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5486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Ex 12) </a:t>
            </a:r>
            <a:r>
              <a:rPr lang="en-US" dirty="0" smtClean="0"/>
              <a:t>For the network shown in fig below, find i</a:t>
            </a:r>
            <a:r>
              <a:rPr lang="en-US" baseline="-25000" dirty="0" smtClean="0"/>
              <a:t>1</a:t>
            </a:r>
            <a:r>
              <a:rPr lang="en-US" dirty="0" smtClean="0"/>
              <a:t>, i</a:t>
            </a:r>
            <a:r>
              <a:rPr lang="en-US" baseline="-25000" dirty="0" smtClean="0"/>
              <a:t>2</a:t>
            </a:r>
            <a:r>
              <a:rPr lang="en-US" dirty="0" smtClean="0"/>
              <a:t>, and V</a:t>
            </a:r>
            <a:r>
              <a:rPr lang="en-US" baseline="-25000" dirty="0" smtClean="0"/>
              <a:t>1</a:t>
            </a:r>
            <a:r>
              <a:rPr lang="en-US" dirty="0" smtClean="0"/>
              <a:t> at</a:t>
            </a:r>
          </a:p>
          <a:p>
            <a:pPr algn="just">
              <a:buNone/>
            </a:pPr>
            <a:r>
              <a:rPr lang="en-US" b="1" dirty="0" smtClean="0"/>
              <a:t>   (a) </a:t>
            </a:r>
            <a:r>
              <a:rPr lang="en-US" dirty="0" smtClean="0"/>
              <a:t>t = 0</a:t>
            </a:r>
            <a:r>
              <a:rPr lang="en-US" baseline="30000" dirty="0" smtClean="0"/>
              <a:t>-</a:t>
            </a:r>
            <a:r>
              <a:rPr lang="en-US" dirty="0" smtClean="0"/>
              <a:t>                        </a:t>
            </a:r>
            <a:r>
              <a:rPr lang="en-US" b="1" dirty="0" smtClean="0"/>
              <a:t>(b) </a:t>
            </a:r>
            <a:r>
              <a:rPr lang="en-US" dirty="0" smtClean="0"/>
              <a:t>t = 0</a:t>
            </a:r>
            <a:r>
              <a:rPr lang="en-US" baseline="30000" dirty="0" smtClean="0"/>
              <a:t>+</a:t>
            </a:r>
          </a:p>
          <a:p>
            <a:pPr algn="just">
              <a:buNone/>
            </a:pPr>
            <a:r>
              <a:rPr lang="en-US" b="1" dirty="0" smtClean="0"/>
              <a:t>   (c) </a:t>
            </a:r>
            <a:r>
              <a:rPr lang="en-US" dirty="0" smtClean="0"/>
              <a:t>t = ∞                        </a:t>
            </a:r>
            <a:r>
              <a:rPr lang="en-US" b="1" dirty="0" smtClean="0"/>
              <a:t>(d) </a:t>
            </a:r>
            <a:r>
              <a:rPr lang="en-US" dirty="0" smtClean="0"/>
              <a:t>t = 50 msec.</a:t>
            </a:r>
            <a:endParaRPr lang="en-US" b="1" dirty="0"/>
          </a:p>
        </p:txBody>
      </p:sp>
      <p:pic>
        <p:nvPicPr>
          <p:cNvPr id="4" name="Picture 3" descr="Q 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6710349" cy="310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57200"/>
            <a:ext cx="7772400" cy="6096000"/>
          </a:xfrm>
        </p:spPr>
        <p:txBody>
          <a:bodyPr>
            <a:normAutofit fontScale="925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Whenever a circuit is switched from one condition to another by a change in the applied source or change in the circuit elements, there is a transition period during which the branch currents and element voltages change from their former values to new ones. This period is called as the </a:t>
            </a:r>
            <a:r>
              <a:rPr lang="en-US" sz="3200" b="1" dirty="0" smtClean="0"/>
              <a:t>“</a:t>
            </a:r>
            <a:r>
              <a:rPr lang="en-US" sz="3200" b="1" i="1" dirty="0" smtClean="0"/>
              <a:t>Transient” </a:t>
            </a:r>
            <a:r>
              <a:rPr lang="en-US" sz="3200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b="1" dirty="0" smtClean="0"/>
              <a:t> </a:t>
            </a:r>
            <a:r>
              <a:rPr lang="en-US" sz="3200" dirty="0" smtClean="0"/>
              <a:t>And this state is called as the transient state(t=0).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Transient state is also called as the initial state.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After the transients have died out or passed, the circuit is said to be in the steady state(t&gt;0).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dirty="0" smtClean="0"/>
              <a:t>Steady state is also called as the final state.</a:t>
            </a:r>
          </a:p>
          <a:p>
            <a:pPr algn="just">
              <a:buFont typeface="Wingdings" pitchFamily="2" charset="2"/>
              <a:buChar char="Ø"/>
            </a:pP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SOLUTION 12</a:t>
            </a:r>
            <a:endParaRPr lang="en-US" b="1" dirty="0"/>
          </a:p>
        </p:txBody>
      </p:sp>
      <p:pic>
        <p:nvPicPr>
          <p:cNvPr id="4" name="Content Placeholder 3" descr="sol 12a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8636908" cy="48006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12b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716314"/>
            <a:ext cx="7772400" cy="5532086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ol 12c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4800" y="533400"/>
            <a:ext cx="8680795" cy="4495800"/>
          </a:xfrm>
        </p:spPr>
      </p:pic>
      <p:pic>
        <p:nvPicPr>
          <p:cNvPr id="5" name="Picture 4" descr="sol 12d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800600"/>
            <a:ext cx="7878848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706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TRANSIENT RESPONSE OF SERIES R-L CIRCUIT HAVING SINUSOIDAL EXCITATION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Q. </a:t>
            </a:r>
            <a:r>
              <a:rPr lang="en-US" dirty="0" smtClean="0"/>
              <a:t>Consider a series R-L circuit excited by a sinusoidal voltage source as shown in fig below. The switch ‘S’ is closed at time t = 0. Find the response (current) </a:t>
            </a:r>
            <a:r>
              <a:rPr lang="en-US" dirty="0" err="1" smtClean="0"/>
              <a:t>i</a:t>
            </a:r>
            <a:r>
              <a:rPr lang="en-US" dirty="0" smtClean="0"/>
              <a:t>(t).</a:t>
            </a:r>
            <a:endParaRPr lang="en-US" b="1" dirty="0"/>
          </a:p>
        </p:txBody>
      </p:sp>
      <p:pic>
        <p:nvPicPr>
          <p:cNvPr id="5" name="Picture 4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3352800"/>
            <a:ext cx="5353147" cy="31331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6303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TRANSIENT RESPONSE OF SERIES R-C CIRCUIT HAVING SINUSOIDAL EXCITATION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Q. </a:t>
            </a:r>
            <a:r>
              <a:rPr lang="en-US" dirty="0" smtClean="0"/>
              <a:t>Consider a series R-C circuit excited by a sinusoidal voltage source as shown in fig below. The switch ‘S’ is closed at time t = 0. Find the response (current) </a:t>
            </a:r>
            <a:r>
              <a:rPr lang="en-US" dirty="0" err="1" smtClean="0"/>
              <a:t>i</a:t>
            </a:r>
            <a:r>
              <a:rPr lang="en-US" dirty="0" smtClean="0"/>
              <a:t>(t).</a:t>
            </a:r>
          </a:p>
          <a:p>
            <a:pPr algn="just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 descr="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3429000"/>
            <a:ext cx="5381076" cy="304078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762000"/>
            <a:ext cx="7772400" cy="5257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8000" b="1" dirty="0" smtClean="0"/>
              <a:t>QUESTIONS </a:t>
            </a:r>
          </a:p>
          <a:p>
            <a:pPr algn="ctr">
              <a:buNone/>
            </a:pPr>
            <a:r>
              <a:rPr lang="en-US" sz="8000" b="1" dirty="0" smtClean="0"/>
              <a:t>FOR </a:t>
            </a:r>
          </a:p>
          <a:p>
            <a:pPr algn="ctr">
              <a:buNone/>
            </a:pPr>
            <a:r>
              <a:rPr lang="en-US" sz="8000" b="1" dirty="0" smtClean="0"/>
              <a:t>PRACTICE</a:t>
            </a:r>
            <a:endParaRPr lang="en-US" sz="8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>
            <a:normAutofit/>
          </a:bodyPr>
          <a:lstStyle/>
          <a:p>
            <a:r>
              <a:rPr lang="en-US" b="1" dirty="0" smtClean="0"/>
              <a:t>Q 1</a:t>
            </a:r>
            <a:endParaRPr lang="en-US" b="1" dirty="0"/>
          </a:p>
        </p:txBody>
      </p:sp>
      <p:pic>
        <p:nvPicPr>
          <p:cNvPr id="4" name="Content Placeholder 3" descr="1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676400"/>
            <a:ext cx="8686800" cy="34290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b="1" dirty="0" smtClean="0"/>
              <a:t>Q 2</a:t>
            </a:r>
            <a:endParaRPr lang="en-US" b="1" dirty="0"/>
          </a:p>
        </p:txBody>
      </p:sp>
      <p:pic>
        <p:nvPicPr>
          <p:cNvPr id="4" name="Content Placeholder 3" descr="2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143000"/>
            <a:ext cx="8449789" cy="449580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r>
              <a:rPr lang="en-US" b="1" dirty="0" smtClean="0"/>
              <a:t>Q 3</a:t>
            </a:r>
            <a:endParaRPr lang="en-US" b="1" dirty="0"/>
          </a:p>
        </p:txBody>
      </p:sp>
      <p:pic>
        <p:nvPicPr>
          <p:cNvPr id="4" name="Content Placeholder 3" descr="3.jpe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" y="1524000"/>
            <a:ext cx="8556172" cy="419100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ANSWERS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1)(66.6 </a:t>
            </a:r>
            <a:r>
              <a:rPr lang="en-US" dirty="0" err="1" smtClean="0"/>
              <a:t>mA</a:t>
            </a:r>
            <a:r>
              <a:rPr lang="en-US" dirty="0" smtClean="0"/>
              <a:t>, -133.2 A/sec, -400* 10</a:t>
            </a:r>
            <a:r>
              <a:rPr lang="en-US" baseline="30000" dirty="0" smtClean="0"/>
              <a:t>3 </a:t>
            </a:r>
            <a:r>
              <a:rPr lang="en-US" dirty="0" smtClean="0"/>
              <a:t>A/sec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2) 5[ 1- 0.33 e</a:t>
            </a:r>
            <a:r>
              <a:rPr lang="en-US" baseline="30000" dirty="0" smtClean="0"/>
              <a:t>-200t</a:t>
            </a:r>
            <a:r>
              <a:rPr lang="en-US" dirty="0" smtClean="0"/>
              <a:t>)</a:t>
            </a:r>
            <a:r>
              <a:rPr lang="en-US" dirty="0" err="1" smtClean="0"/>
              <a:t>mA</a:t>
            </a:r>
            <a:r>
              <a:rPr lang="en-US" dirty="0" smtClean="0"/>
              <a:t>; where t in msec.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3) </a:t>
            </a:r>
            <a:r>
              <a:rPr lang="en-US" dirty="0" err="1" smtClean="0"/>
              <a:t>i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= 10</a:t>
            </a:r>
            <a:r>
              <a:rPr lang="en-US" baseline="30000" dirty="0" smtClean="0"/>
              <a:t>-4</a:t>
            </a:r>
            <a:r>
              <a:rPr lang="en-US" dirty="0" smtClean="0"/>
              <a:t> A</a:t>
            </a:r>
          </a:p>
          <a:p>
            <a:pPr algn="just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di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= -100 A/sec</a:t>
            </a:r>
          </a:p>
          <a:p>
            <a:pPr algn="just">
              <a:buNone/>
            </a:pPr>
            <a:r>
              <a:rPr lang="en-US" dirty="0" smtClean="0"/>
              <a:t>         d</a:t>
            </a:r>
            <a:r>
              <a:rPr lang="en-US" baseline="30000" dirty="0" smtClean="0"/>
              <a:t>2</a:t>
            </a:r>
            <a:r>
              <a:rPr lang="en-US" dirty="0" smtClean="0"/>
              <a:t>i/dt</a:t>
            </a:r>
            <a:r>
              <a:rPr lang="en-US" baseline="30000" dirty="0" smtClean="0"/>
              <a:t>2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= - 10</a:t>
            </a:r>
            <a:r>
              <a:rPr lang="en-US" baseline="30000" dirty="0" smtClean="0"/>
              <a:t>8</a:t>
            </a:r>
            <a:r>
              <a:rPr lang="en-US" dirty="0" smtClean="0"/>
              <a:t> A/sec</a:t>
            </a:r>
            <a:r>
              <a:rPr lang="en-US" baseline="30000" dirty="0" smtClean="0"/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81000"/>
            <a:ext cx="7772400" cy="6019800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3200" b="1" dirty="0" smtClean="0"/>
              <a:t>TRANSIENT RESPONSE: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200" dirty="0" smtClean="0"/>
              <a:t>The values of voltage and current during the transient period are known as the transient responses.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200" dirty="0" smtClean="0"/>
              <a:t>It is also defined as the part of the total time response that goes to zero as time becomes large.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200" dirty="0" smtClean="0"/>
              <a:t>It depends on the network elements alone and independent of the forcing function(source).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200" b="1" dirty="0" smtClean="0"/>
              <a:t>STEADY STATE RESPONSE: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200" dirty="0" smtClean="0"/>
              <a:t>The values of voltage and current after the transient has died out are known as the steady state responses.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200" dirty="0" smtClean="0"/>
              <a:t>It is also defined as the part of the total time response which remains after the transient has passed.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200" dirty="0" smtClean="0"/>
              <a:t>It depends on both the network elements and the forcing function(source).</a:t>
            </a:r>
          </a:p>
          <a:p>
            <a:pPr algn="just">
              <a:buFont typeface="Wingdings" pitchFamily="2" charset="2"/>
              <a:buChar char="§"/>
            </a:pPr>
            <a:endParaRPr lang="en-US" sz="3200" dirty="0" smtClean="0"/>
          </a:p>
          <a:p>
            <a:pPr algn="just">
              <a:buFont typeface="Wingdings" pitchFamily="2" charset="2"/>
              <a:buChar char="§"/>
            </a:pPr>
            <a:endParaRPr lang="en-US" sz="3200" dirty="0" smtClean="0"/>
          </a:p>
          <a:p>
            <a:pPr algn="just">
              <a:buFont typeface="Wingdings" pitchFamily="2" charset="2"/>
              <a:buChar char="§"/>
            </a:pP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685800"/>
            <a:ext cx="7772400" cy="53340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3600" dirty="0" smtClean="0"/>
              <a:t>We can say that;</a:t>
            </a:r>
          </a:p>
          <a:p>
            <a:pPr algn="just">
              <a:buFont typeface="Wingdings" pitchFamily="2" charset="2"/>
              <a:buChar char="Ø"/>
            </a:pPr>
            <a:endParaRPr lang="en-US" sz="3600" dirty="0" smtClean="0"/>
          </a:p>
          <a:p>
            <a:pPr algn="just">
              <a:buNone/>
            </a:pPr>
            <a:r>
              <a:rPr lang="en-US" sz="3600" dirty="0" smtClean="0"/>
              <a:t>  Total time response =  Transient response </a:t>
            </a:r>
          </a:p>
          <a:p>
            <a:pPr algn="just">
              <a:buNone/>
            </a:pPr>
            <a:r>
              <a:rPr lang="en-US" sz="3600" dirty="0" smtClean="0"/>
              <a:t>                                                   +</a:t>
            </a:r>
          </a:p>
          <a:p>
            <a:pPr algn="r">
              <a:buNone/>
            </a:pPr>
            <a:r>
              <a:rPr lang="en-US" sz="3600" dirty="0" smtClean="0"/>
              <a:t> steady state response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33400"/>
            <a:ext cx="7772400" cy="6019800"/>
          </a:xfrm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r>
              <a:rPr lang="en-US" b="1" dirty="0" smtClean="0"/>
              <a:t>Note: </a:t>
            </a:r>
            <a:r>
              <a:rPr lang="en-US" dirty="0" smtClean="0"/>
              <a:t>Switching on or off an element or source in a circuit at t=0 will not disturb the storage element so that,</a:t>
            </a:r>
          </a:p>
          <a:p>
            <a:pPr algn="just">
              <a:buNone/>
            </a:pPr>
            <a:r>
              <a:rPr lang="en-US" dirty="0" smtClean="0"/>
              <a:t>                       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L</a:t>
            </a:r>
            <a:r>
              <a:rPr lang="en-US" dirty="0" smtClean="0"/>
              <a:t>(0</a:t>
            </a:r>
            <a:r>
              <a:rPr lang="en-US" baseline="30000" dirty="0" smtClean="0"/>
              <a:t>-</a:t>
            </a:r>
            <a:r>
              <a:rPr lang="en-US" dirty="0" smtClean="0"/>
              <a:t>) =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L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   and;    </a:t>
            </a:r>
          </a:p>
          <a:p>
            <a:pPr algn="just">
              <a:buNone/>
            </a:pPr>
            <a:r>
              <a:rPr lang="en-US" dirty="0" smtClean="0"/>
              <a:t>                       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c</a:t>
            </a:r>
            <a:r>
              <a:rPr lang="en-US" dirty="0" smtClean="0"/>
              <a:t>(0</a:t>
            </a:r>
            <a:r>
              <a:rPr lang="en-US" baseline="30000" dirty="0" smtClean="0"/>
              <a:t>-</a:t>
            </a:r>
            <a:r>
              <a:rPr lang="en-US" dirty="0" smtClean="0"/>
              <a:t>)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c</a:t>
            </a:r>
            <a:r>
              <a:rPr lang="en-US" dirty="0" smtClean="0"/>
              <a:t>(0</a:t>
            </a:r>
            <a:r>
              <a:rPr lang="en-US" baseline="30000" dirty="0" smtClean="0"/>
              <a:t>+</a:t>
            </a:r>
            <a:r>
              <a:rPr lang="en-US" dirty="0" smtClean="0"/>
              <a:t>)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 descr="swi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609600"/>
            <a:ext cx="74676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969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VOLTAGE –CURRENT RELATIONSHIP OF R, L, C</a:t>
            </a:r>
            <a:endParaRPr lang="en-US" b="1" dirty="0"/>
          </a:p>
        </p:txBody>
      </p:sp>
      <p:pic>
        <p:nvPicPr>
          <p:cNvPr id="4" name="Content Placeholder 3" descr="R,L,C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598396" y="1295400"/>
            <a:ext cx="7012204" cy="541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722</TotalTime>
  <Words>1218</Words>
  <Application>Microsoft Office PowerPoint</Application>
  <PresentationFormat>On-screen Show (4:3)</PresentationFormat>
  <Paragraphs>118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Equity</vt:lpstr>
      <vt:lpstr>CIRCUIT AND SYSTEMS</vt:lpstr>
      <vt:lpstr>Slide 2</vt:lpstr>
      <vt:lpstr>Slide 3</vt:lpstr>
      <vt:lpstr>Slide 4</vt:lpstr>
      <vt:lpstr>Slide 5</vt:lpstr>
      <vt:lpstr>Slide 6</vt:lpstr>
      <vt:lpstr>Slide 7</vt:lpstr>
      <vt:lpstr>Slide 8</vt:lpstr>
      <vt:lpstr>VOLTAGE –CURRENT RELATIONSHIP OF R, L, C</vt:lpstr>
      <vt:lpstr>DIFFERENTIAL EQUATIONS</vt:lpstr>
      <vt:lpstr>Slide 11</vt:lpstr>
      <vt:lpstr>Slide 12</vt:lpstr>
      <vt:lpstr>INITIAL CONDITIONS </vt:lpstr>
      <vt:lpstr>Slide 14</vt:lpstr>
      <vt:lpstr>TRANSIENT RESPONSE OF R-L CIRCUIT HAVING DC EXCITATION</vt:lpstr>
      <vt:lpstr>SOLUTION(1)</vt:lpstr>
      <vt:lpstr>Slide 17</vt:lpstr>
      <vt:lpstr>Slide 18</vt:lpstr>
      <vt:lpstr>Slide 19</vt:lpstr>
      <vt:lpstr>SOL (2)</vt:lpstr>
      <vt:lpstr>TRANSIENT RESPONSE OF SERIES R-C CIRCUIT HAVING DC EXCITATIION</vt:lpstr>
      <vt:lpstr>Slide 22</vt:lpstr>
      <vt:lpstr>Slide 23</vt:lpstr>
      <vt:lpstr>TRANSIENT RESPONSE OF R-L-C CIRCUIT HAVING DC EXCITATION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EXAMPLE 11</vt:lpstr>
      <vt:lpstr>SOLUTION 11</vt:lpstr>
      <vt:lpstr>Slide 48</vt:lpstr>
      <vt:lpstr>Slide 49</vt:lpstr>
      <vt:lpstr>SOLUTION 12</vt:lpstr>
      <vt:lpstr>Slide 51</vt:lpstr>
      <vt:lpstr>Slide 52</vt:lpstr>
      <vt:lpstr> TRANSIENT RESPONSE OF SERIES R-L CIRCUIT HAVING SINUSOIDAL EXCITATION</vt:lpstr>
      <vt:lpstr>TRANSIENT RESPONSE OF SERIES R-C CIRCUIT HAVING SINUSOIDAL EXCITATION</vt:lpstr>
      <vt:lpstr>Slide 55</vt:lpstr>
      <vt:lpstr>Q 1</vt:lpstr>
      <vt:lpstr>Q 2</vt:lpstr>
      <vt:lpstr>Q 3</vt:lpstr>
      <vt:lpstr>ANSWERS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 AND SYSTEMS</dc:title>
  <dc:creator>Lalit Aggarwal</dc:creator>
  <cp:lastModifiedBy>Lalit Aggarwal</cp:lastModifiedBy>
  <cp:revision>70</cp:revision>
  <dcterms:created xsi:type="dcterms:W3CDTF">2006-08-16T00:00:00Z</dcterms:created>
  <dcterms:modified xsi:type="dcterms:W3CDTF">2020-09-14T12:57:29Z</dcterms:modified>
</cp:coreProperties>
</file>